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49" r:id="rId2"/>
    <p:sldId id="352" r:id="rId3"/>
    <p:sldId id="350" r:id="rId4"/>
    <p:sldId id="351" r:id="rId5"/>
    <p:sldId id="353" r:id="rId6"/>
    <p:sldId id="354" r:id="rId7"/>
    <p:sldId id="259" r:id="rId8"/>
    <p:sldId id="261" r:id="rId9"/>
    <p:sldId id="262" r:id="rId10"/>
    <p:sldId id="274" r:id="rId11"/>
    <p:sldId id="323" r:id="rId12"/>
    <p:sldId id="324" r:id="rId13"/>
    <p:sldId id="32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26" r:id="rId22"/>
    <p:sldId id="327" r:id="rId23"/>
    <p:sldId id="329" r:id="rId24"/>
    <p:sldId id="328" r:id="rId25"/>
    <p:sldId id="334" r:id="rId26"/>
    <p:sldId id="331" r:id="rId27"/>
    <p:sldId id="335" r:id="rId28"/>
    <p:sldId id="332" r:id="rId29"/>
    <p:sldId id="336" r:id="rId30"/>
    <p:sldId id="333" r:id="rId31"/>
    <p:sldId id="337" r:id="rId32"/>
    <p:sldId id="338" r:id="rId33"/>
    <p:sldId id="339" r:id="rId34"/>
    <p:sldId id="342" r:id="rId35"/>
    <p:sldId id="341" r:id="rId36"/>
    <p:sldId id="340" r:id="rId37"/>
    <p:sldId id="292" r:id="rId38"/>
    <p:sldId id="343" r:id="rId39"/>
    <p:sldId id="355" r:id="rId40"/>
    <p:sldId id="348" r:id="rId41"/>
    <p:sldId id="299" r:id="rId42"/>
    <p:sldId id="345" r:id="rId43"/>
    <p:sldId id="346" r:id="rId44"/>
    <p:sldId id="279" r:id="rId45"/>
    <p:sldId id="269" r:id="rId46"/>
    <p:sldId id="280" r:id="rId47"/>
    <p:sldId id="32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/>
    <p:restoredTop sz="76267" autoAdjust="0"/>
  </p:normalViewPr>
  <p:slideViewPr>
    <p:cSldViewPr snapToGrid="0" snapToObjects="1">
      <p:cViewPr>
        <p:scale>
          <a:sx n="110" d="100"/>
          <a:sy n="110" d="100"/>
        </p:scale>
        <p:origin x="696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F498E-F5A3-9A41-BC36-365ACBB6EBD2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FC1E3-CAA3-644C-BA25-FE189A598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59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FE3DA-DCC2-AE41-B897-E7900B854E6F}" type="datetimeFigureOut">
              <a:rPr lang="en-US" smtClean="0"/>
              <a:t>7/29/18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8DFAA-E5D2-BA41-BCD3-DF74B50F5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495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</a:t>
            </a:r>
            <a:r>
              <a:rPr lang="en-US" baseline="0" dirty="0"/>
              <a:t> is </a:t>
            </a:r>
            <a:r>
              <a:rPr lang="en-US" baseline="0" dirty="0" err="1"/>
              <a:t>glucokinase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2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example of substrate</a:t>
            </a:r>
            <a:r>
              <a:rPr lang="en-US" baseline="0" dirty="0"/>
              <a:t> mediated phosphorylation is phosphoglycerate kinase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2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5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PFK2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Absent of CHO is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4C6E-A542-314D-8E28-68C8139BAC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DFAA-E5D2-BA41-BCD3-DF74B50F5C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6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FC7F-AB33-FF43-97C5-12D7FDE7C125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183B-C813-AF45-8E4B-703AD3966EC0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9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CB53-1318-1844-9C93-5F91269D1573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5826-D83D-624D-99C2-C37C5D1D801E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3704F-BA64-E34A-B849-A22EBFF037CC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5F8C-D9E7-3B48-BD83-532B8253371A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C7CF-8856-5A46-82E0-D0084E98B817}" type="datetime1">
              <a:rPr lang="en-US" smtClean="0"/>
              <a:t>7/29/18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0CBA-240D-E34B-A75F-7497C718CEA2}" type="datetime1">
              <a:rPr lang="en-US" smtClean="0"/>
              <a:t>7/29/18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7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B43C3-606A-1B4F-81AC-BE6A211ED4A0}" type="datetime1">
              <a:rPr lang="en-US" smtClean="0"/>
              <a:t>7/29/18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8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F1FD2-EA02-2F45-8872-17537B4E36F3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A9B44-75D4-F840-BEB2-DB77AE392C72}" type="datetime1">
              <a:rPr lang="en-US" smtClean="0"/>
              <a:t>7/29/18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2777C-7FB0-AF45-AD91-610B9569174A}" type="datetime1">
              <a:rPr lang="en-US" smtClean="0"/>
              <a:t>7/29/18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B5324-FD4A-3244-A093-ED1D596F2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Staring with 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7241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End product: two </a:t>
            </a:r>
            <a:r>
              <a:rPr lang="en-US" u="sng" dirty="0"/>
              <a:t>pyruvates</a:t>
            </a:r>
          </a:p>
          <a:p>
            <a:pPr lvl="1"/>
            <a:r>
              <a:rPr lang="en-US" dirty="0"/>
              <a:t>Aerobic Conditions</a:t>
            </a:r>
          </a:p>
          <a:p>
            <a:pPr lvl="2"/>
            <a:r>
              <a:rPr lang="en-US" dirty="0"/>
              <a:t>Becomes Acetyl-CoA </a:t>
            </a:r>
          </a:p>
          <a:p>
            <a:pPr lvl="3"/>
            <a:r>
              <a:rPr lang="en-US" dirty="0"/>
              <a:t>In presence of CHO but need energy -&gt; TCA Cycle</a:t>
            </a:r>
          </a:p>
          <a:p>
            <a:pPr lvl="3"/>
            <a:r>
              <a:rPr lang="en-US" dirty="0"/>
              <a:t>In presence of CHO but don</a:t>
            </a:r>
            <a:r>
              <a:rPr lang="uk-UA" dirty="0"/>
              <a:t>’</a:t>
            </a:r>
            <a:r>
              <a:rPr lang="en-US" dirty="0"/>
              <a:t>t need energy -&gt; Lipids</a:t>
            </a:r>
          </a:p>
          <a:p>
            <a:pPr lvl="3"/>
            <a:r>
              <a:rPr lang="en-US" dirty="0"/>
              <a:t>In absence of CHO (relevant for lipid oxidation)</a:t>
            </a:r>
          </a:p>
          <a:p>
            <a:pPr lvl="4"/>
            <a:r>
              <a:rPr lang="en-US" dirty="0"/>
              <a:t>Ketone Bodies (if OAA is </a:t>
            </a:r>
            <a:r>
              <a:rPr lang="en-US" dirty="0" err="1"/>
              <a:t>abasent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Gluconeogenesis (via pyruvate carboxylase, </a:t>
            </a:r>
            <a:r>
              <a:rPr lang="en-US"/>
              <a:t>if Acetyl-CoA is high)</a:t>
            </a:r>
            <a:endParaRPr lang="en-US" dirty="0"/>
          </a:p>
          <a:p>
            <a:pPr lvl="1"/>
            <a:r>
              <a:rPr lang="en-US" dirty="0"/>
              <a:t>Anaerobic conditions</a:t>
            </a:r>
          </a:p>
          <a:p>
            <a:pPr lvl="2"/>
            <a:r>
              <a:rPr lang="en-US" dirty="0"/>
              <a:t>Becomes lactate</a:t>
            </a:r>
          </a:p>
          <a:p>
            <a:pPr lvl="2"/>
            <a:r>
              <a:rPr lang="en-US" dirty="0"/>
              <a:t>Lactate goes to liver for reconversion back to glucose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Glycolysis Accomplishing?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muscle, liver and fat.  </a:t>
            </a:r>
          </a:p>
          <a:p>
            <a:r>
              <a:rPr lang="en-US" dirty="0"/>
              <a:t>When would we want to activate or inactivate glycolysis in these tissues.  Is it always the same?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Glucose-6-Phosphate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38045" y="1600200"/>
            <a:ext cx="4448755" cy="4525963"/>
          </a:xfrm>
        </p:spPr>
        <p:txBody>
          <a:bodyPr/>
          <a:lstStyle/>
          <a:p>
            <a:r>
              <a:rPr lang="en-US" dirty="0"/>
              <a:t>Traps glucose in the cell</a:t>
            </a:r>
          </a:p>
          <a:p>
            <a:r>
              <a:rPr lang="en-US" dirty="0"/>
              <a:t>Consumes ATP</a:t>
            </a:r>
          </a:p>
          <a:p>
            <a:r>
              <a:rPr lang="en-US" dirty="0"/>
              <a:t>Reversible by Glucose-6-Phosphatase (in liver)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41755"/>
            <a:ext cx="3801515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9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Glucokinase</a:t>
            </a:r>
            <a:r>
              <a:rPr lang="en-US" dirty="0"/>
              <a:t> vs Hexokinase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067656"/>
              </p:ext>
            </p:extLst>
          </p:nvPr>
        </p:nvGraphicFramePr>
        <p:xfrm>
          <a:off x="457200" y="2209027"/>
          <a:ext cx="5468965" cy="2729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0223">
                <a:tc>
                  <a:txBody>
                    <a:bodyPr/>
                    <a:lstStyle/>
                    <a:p>
                      <a:r>
                        <a:rPr lang="en-US" dirty="0"/>
                        <a:t>Enzyme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Kinetics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057">
                <a:tc>
                  <a:txBody>
                    <a:bodyPr/>
                    <a:lstStyle/>
                    <a:p>
                      <a:r>
                        <a:rPr lang="en-US" dirty="0" err="1"/>
                        <a:t>Glucokinase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Liver/Pancreas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Co-operative/Fast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223">
                <a:tc>
                  <a:txBody>
                    <a:bodyPr/>
                    <a:lstStyle/>
                    <a:p>
                      <a:r>
                        <a:rPr lang="en-US" dirty="0"/>
                        <a:t>Hexokinase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Fat/Muscle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-G6P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Affinity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14" y="1962149"/>
            <a:ext cx="2575486" cy="3223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4960" y="5775960"/>
            <a:ext cx="632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advantage of these different kinetics in these tissues?</a:t>
            </a:r>
          </a:p>
        </p:txBody>
      </p:sp>
    </p:spTree>
    <p:extLst>
      <p:ext uri="{BB962C8B-B14F-4D97-AF65-F5344CB8AC3E}">
        <p14:creationId xmlns:p14="http://schemas.microsoft.com/office/powerpoint/2010/main" val="183553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221D-5994-934D-8BC8-8194AF01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– Glucokinase and MODY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169C-EF1A-B444-8036-6D0A04DEE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groups on these questions</a:t>
            </a:r>
          </a:p>
          <a:p>
            <a:r>
              <a:rPr lang="en-US" dirty="0"/>
              <a:t>MODY: Mature-Onset Diabetes of the Young</a:t>
            </a:r>
          </a:p>
          <a:p>
            <a:pPr lvl="1"/>
            <a:r>
              <a:rPr lang="en-US" dirty="0"/>
              <a:t>Monogenic form of Type 2 Diabetes</a:t>
            </a:r>
          </a:p>
          <a:p>
            <a:pPr lvl="1"/>
            <a:r>
              <a:rPr lang="en-US" dirty="0"/>
              <a:t>Segregated with Inactivating mutations in </a:t>
            </a:r>
            <a:r>
              <a:rPr lang="en-US" i="1" dirty="0"/>
              <a:t>GCK </a:t>
            </a:r>
            <a:r>
              <a:rPr lang="en-US" dirty="0"/>
              <a:t>(</a:t>
            </a:r>
            <a:r>
              <a:rPr lang="en-US" dirty="0" err="1"/>
              <a:t>Froguel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 Nature 1992, Hattersley </a:t>
            </a:r>
            <a:r>
              <a:rPr lang="en-US" i="1" dirty="0"/>
              <a:t>et al.</a:t>
            </a:r>
            <a:r>
              <a:rPr lang="en-US" dirty="0"/>
              <a:t> Lancet 1992)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39105-EC08-D243-8F22-8F887362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23FC-F789-6947-A11C-E30657CF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Pedigree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F0048-7C77-1742-93CE-7ABCF20E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6FD81-2AC4-3943-8AF2-E413DD56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127250"/>
            <a:ext cx="6477000" cy="260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5BF425-BA83-D640-8884-933497E47553}"/>
              </a:ext>
            </a:extLst>
          </p:cNvPr>
          <p:cNvSpPr/>
          <p:nvPr/>
        </p:nvSpPr>
        <p:spPr>
          <a:xfrm>
            <a:off x="457200" y="5166360"/>
            <a:ext cx="32004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F569A-4A66-634C-BF5A-A9D35A8217D2}"/>
              </a:ext>
            </a:extLst>
          </p:cNvPr>
          <p:cNvSpPr txBox="1"/>
          <p:nvPr/>
        </p:nvSpPr>
        <p:spPr>
          <a:xfrm>
            <a:off x="929640" y="5166360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Affected Male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3CC30D-F988-2F41-B62A-853A16715552}"/>
              </a:ext>
            </a:extLst>
          </p:cNvPr>
          <p:cNvSpPr/>
          <p:nvPr/>
        </p:nvSpPr>
        <p:spPr>
          <a:xfrm>
            <a:off x="426720" y="5604272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1D91D-5903-844D-8F87-80E23070EFD4}"/>
              </a:ext>
            </a:extLst>
          </p:cNvPr>
          <p:cNvSpPr txBox="1"/>
          <p:nvPr/>
        </p:nvSpPr>
        <p:spPr>
          <a:xfrm>
            <a:off x="929640" y="5630704"/>
            <a:ext cx="17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Affected 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EFD32-D79D-9B40-A963-09105D1CED15}"/>
              </a:ext>
            </a:extLst>
          </p:cNvPr>
          <p:cNvSpPr txBox="1"/>
          <p:nvPr/>
        </p:nvSpPr>
        <p:spPr>
          <a:xfrm>
            <a:off x="3200400" y="5239881"/>
            <a:ext cx="535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1: Is this a dominant (A) or recessive (B) trait?</a:t>
            </a:r>
          </a:p>
          <a:p>
            <a:r>
              <a:rPr lang="en-US" dirty="0"/>
              <a:t>Enter your answer with your </a:t>
            </a:r>
            <a:r>
              <a:rPr lang="en-US" dirty="0" err="1"/>
              <a:t>iClicker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2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6A4A-1F05-7D4F-ADAE-60EFB81C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mechanism?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8272B-38E9-994C-8DB3-0F4AB34A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4AAD-A633-CB4B-BF18-599F0498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7" y="1417638"/>
            <a:ext cx="7432485" cy="3672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F82E3-DCA5-3D4E-BC98-877A945B96E6}"/>
              </a:ext>
            </a:extLst>
          </p:cNvPr>
          <p:cNvSpPr txBox="1"/>
          <p:nvPr/>
        </p:nvSpPr>
        <p:spPr>
          <a:xfrm>
            <a:off x="1676400" y="551688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Glucokinase is expressed in beta cells (A), and in liver cells (B).  Which seems more likely to be causing MODY?</a:t>
            </a:r>
          </a:p>
        </p:txBody>
      </p:sp>
    </p:spTree>
    <p:extLst>
      <p:ext uri="{BB962C8B-B14F-4D97-AF65-F5344CB8AC3E}">
        <p14:creationId xmlns:p14="http://schemas.microsoft.com/office/powerpoint/2010/main" val="342786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306F-7143-B248-92C9-7FBDE69C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Pathophysiology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2A1DA-922D-0447-B1CA-592E117B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4EC073-C6C7-7B4F-AE1C-33E289CAF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" y="1265770"/>
            <a:ext cx="2296814" cy="861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90ABE-6124-604A-81EA-9655EA131E5F}"/>
              </a:ext>
            </a:extLst>
          </p:cNvPr>
          <p:cNvSpPr txBox="1"/>
          <p:nvPr/>
        </p:nvSpPr>
        <p:spPr>
          <a:xfrm>
            <a:off x="0" y="6077247"/>
            <a:ext cx="8928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Velho, G. </a:t>
            </a:r>
            <a:r>
              <a:rPr lang="en-US" i="1" dirty="0"/>
              <a:t>et al.</a:t>
            </a:r>
            <a:r>
              <a:rPr lang="en-US" dirty="0"/>
              <a:t> Identification of 14 new glucokinase mutations and description of the clinical profile of 42 MODY-2 families. 217–224 (1997).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E4DA2-B18E-3F4F-B1F7-43697BD5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1" y="2127709"/>
            <a:ext cx="8374595" cy="38006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B40006-B518-F84A-83EC-6DC963470F98}"/>
              </a:ext>
            </a:extLst>
          </p:cNvPr>
          <p:cNvSpPr/>
          <p:nvPr/>
        </p:nvSpPr>
        <p:spPr>
          <a:xfrm>
            <a:off x="276771" y="3657600"/>
            <a:ext cx="8016837" cy="2834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9AB5F-9CB3-BF46-AAFC-8AFAA53EB241}"/>
              </a:ext>
            </a:extLst>
          </p:cNvPr>
          <p:cNvSpPr/>
          <p:nvPr/>
        </p:nvSpPr>
        <p:spPr>
          <a:xfrm>
            <a:off x="255435" y="4122160"/>
            <a:ext cx="8016837" cy="1417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73EA5-27A4-2945-B42F-C611CCCACE95}"/>
              </a:ext>
            </a:extLst>
          </p:cNvPr>
          <p:cNvSpPr/>
          <p:nvPr/>
        </p:nvSpPr>
        <p:spPr>
          <a:xfrm>
            <a:off x="292011" y="4412778"/>
            <a:ext cx="8016837" cy="15617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46FF-910B-C548-B1D9-82FE0223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251CF-E653-8543-A5E6-7517BEC6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significant differences between subjects with MODY (</a:t>
            </a:r>
            <a:r>
              <a:rPr lang="en-US" i="1" dirty="0"/>
              <a:t>GCK </a:t>
            </a:r>
            <a:r>
              <a:rPr lang="en-US" dirty="0"/>
              <a:t>variants) and without?</a:t>
            </a:r>
          </a:p>
          <a:p>
            <a:r>
              <a:rPr lang="en-US" dirty="0"/>
              <a:t>Are the islets more (A) or less (B) sensitive to glucose levels?</a:t>
            </a:r>
          </a:p>
          <a:p>
            <a:r>
              <a:rPr lang="en-US" dirty="0"/>
              <a:t>Draw a curve estimating glucokinase activity vs glucose levels in normal and MODY subjects.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21AEE-C16A-F54F-8261-27176ED6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D054C-7542-E84A-968C-374C1884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556" y="2195394"/>
            <a:ext cx="3447689" cy="2974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1A886A-B66B-914E-A66C-7B11E147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activating variant in </a:t>
            </a:r>
            <a:r>
              <a:rPr lang="en-US" i="1" dirty="0"/>
              <a:t>GCK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6FBB-957F-FA47-B383-333E4E671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67328" cy="4525963"/>
          </a:xfrm>
        </p:spPr>
        <p:txBody>
          <a:bodyPr/>
          <a:lstStyle/>
          <a:p>
            <a:r>
              <a:rPr lang="en-US" dirty="0"/>
              <a:t>Familial</a:t>
            </a:r>
          </a:p>
          <a:p>
            <a:pPr lvl="1"/>
            <a:r>
              <a:rPr lang="en-US" dirty="0"/>
              <a:t>Hyperinsulinemia</a:t>
            </a:r>
          </a:p>
          <a:p>
            <a:pPr lvl="1"/>
            <a:r>
              <a:rPr lang="en-US" dirty="0"/>
              <a:t>Hypoglycemia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47DD4-EF28-7145-9F47-46B9C150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0BA26-8E9F-194B-8020-F6A14DE329EF}"/>
              </a:ext>
            </a:extLst>
          </p:cNvPr>
          <p:cNvSpPr txBox="1"/>
          <p:nvPr/>
        </p:nvSpPr>
        <p:spPr>
          <a:xfrm>
            <a:off x="7123176" y="2319838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Hyperinsulinemia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20560-EFDA-984A-A179-B61DEC2C1D7D}"/>
              </a:ext>
            </a:extLst>
          </p:cNvPr>
          <p:cNvSpPr txBox="1"/>
          <p:nvPr/>
        </p:nvSpPr>
        <p:spPr>
          <a:xfrm>
            <a:off x="7123176" y="3445900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MODY</a:t>
            </a:r>
          </a:p>
        </p:txBody>
      </p:sp>
    </p:spTree>
    <p:extLst>
      <p:ext uri="{BB962C8B-B14F-4D97-AF65-F5344CB8AC3E}">
        <p14:creationId xmlns:p14="http://schemas.microsoft.com/office/powerpoint/2010/main" val="14273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insulin help glucose enter an adipocyte?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Active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Active transport through GLUT4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Passive transport through GLUT1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Passive transport through GLUT4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3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3135-F519-C345-8192-D6633AAF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Variants in </a:t>
            </a:r>
            <a:r>
              <a:rPr lang="en-US" i="1" dirty="0"/>
              <a:t>GCK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CE9DA-2921-B440-B9A7-E0BE1A80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8CA53-B839-FB42-AB80-850190DF37CB}"/>
              </a:ext>
            </a:extLst>
          </p:cNvPr>
          <p:cNvSpPr/>
          <p:nvPr/>
        </p:nvSpPr>
        <p:spPr>
          <a:xfrm>
            <a:off x="822960" y="6095923"/>
            <a:ext cx="6144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http://www.type2diabetesgenetics.org/gene/</a:t>
            </a:r>
            <a:r>
              <a:rPr lang="en-US" dirty="0" err="1"/>
              <a:t>geneInfo</a:t>
            </a:r>
            <a:r>
              <a:rPr lang="en-US" dirty="0"/>
              <a:t>/GCK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208AD-83DA-DE4C-99CE-A56596289893}"/>
              </a:ext>
            </a:extLst>
          </p:cNvPr>
          <p:cNvSpPr txBox="1"/>
          <p:nvPr/>
        </p:nvSpPr>
        <p:spPr>
          <a:xfrm>
            <a:off x="111406" y="4716566"/>
            <a:ext cx="622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MAF: Mean allele frequency (0-1), is how common this variant is</a:t>
            </a:r>
          </a:p>
          <a:p>
            <a:r>
              <a:rPr lang="en-US" dirty="0"/>
              <a:t>Effect: 1.10 means 10% increase in risk of Type 2 diabetes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A85DB-1233-AD41-8BE0-70AF528B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065"/>
            <a:ext cx="9144000" cy="26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Fates of Glucose-6-Phosphate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4" y="1417638"/>
            <a:ext cx="3912406" cy="436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187048"/>
            <a:ext cx="3515360" cy="4345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2080" y="5802749"/>
            <a:ext cx="291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GS: Glycogen </a:t>
            </a:r>
            <a:r>
              <a:rPr lang="en-US" dirty="0" err="1"/>
              <a:t>syntase</a:t>
            </a:r>
            <a:endParaRPr lang="en-US" dirty="0"/>
          </a:p>
          <a:p>
            <a:r>
              <a:rPr lang="en-US" dirty="0"/>
              <a:t>PFK1: Phosphofructokinase 1</a:t>
            </a:r>
          </a:p>
          <a:p>
            <a:r>
              <a:rPr lang="en-US" dirty="0"/>
              <a:t>G6PDH: G6P Dehydrogenase</a:t>
            </a:r>
          </a:p>
        </p:txBody>
      </p:sp>
    </p:spTree>
    <p:extLst>
      <p:ext uri="{BB962C8B-B14F-4D97-AF65-F5344CB8AC3E}">
        <p14:creationId xmlns:p14="http://schemas.microsoft.com/office/powerpoint/2010/main" val="343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Regulated Step is PFK1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390350"/>
            <a:ext cx="3451860" cy="518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44240" y="3139440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Tarui’s</a:t>
            </a:r>
            <a:r>
              <a:rPr lang="en-US" dirty="0"/>
              <a:t>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Heritible</a:t>
            </a:r>
            <a:r>
              <a:rPr lang="en-US" dirty="0"/>
              <a:t> loss of the PFK1 isoform in Muscle (</a:t>
            </a:r>
            <a:r>
              <a:rPr lang="en-US" i="1" dirty="0"/>
              <a:t>PFKM</a:t>
            </a:r>
            <a:r>
              <a:rPr lang="en-US" dirty="0"/>
              <a:t>)</a:t>
            </a:r>
          </a:p>
          <a:p>
            <a:r>
              <a:rPr lang="en-US" dirty="0"/>
              <a:t>Symptoms include</a:t>
            </a:r>
          </a:p>
          <a:p>
            <a:pPr lvl="1"/>
            <a:r>
              <a:rPr lang="en-US" dirty="0"/>
              <a:t>Muscle weakness</a:t>
            </a:r>
          </a:p>
          <a:p>
            <a:pPr lvl="1"/>
            <a:r>
              <a:rPr lang="en-US" dirty="0"/>
              <a:t>Increased glycogen in muscle</a:t>
            </a:r>
          </a:p>
          <a:p>
            <a:pPr lvl="1"/>
            <a:r>
              <a:rPr lang="en-US" dirty="0"/>
              <a:t>Myopathy</a:t>
            </a:r>
          </a:p>
          <a:p>
            <a:r>
              <a:rPr lang="en-US" dirty="0"/>
              <a:t>Possible treatments?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PFK1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0" y="1600200"/>
            <a:ext cx="3733800" cy="4525963"/>
          </a:xfrm>
        </p:spPr>
        <p:txBody>
          <a:bodyPr/>
          <a:lstStyle/>
          <a:p>
            <a:r>
              <a:rPr lang="en-US" dirty="0"/>
              <a:t>Priority of regulators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F26bP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Citrate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87" y="1468914"/>
            <a:ext cx="3191866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64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Allosteric Regulation of PFK1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662430"/>
            <a:ext cx="3886200" cy="374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52" y="1662430"/>
            <a:ext cx="3641448" cy="3631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0240" y="5353804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F6P is </a:t>
            </a:r>
            <a:r>
              <a:rPr lang="en-US"/>
              <a:t>held constant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20" y="5783262"/>
            <a:ext cx="8374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Mansour TE.</a:t>
            </a:r>
            <a:r>
              <a:rPr lang="en-US" dirty="0"/>
              <a:t> Studies on Heart Phosphofructokinase : Studies on Heart Phosphofructokinase : Inhibition , and Activation. </a:t>
            </a:r>
            <a:r>
              <a:rPr lang="en-US" i="1" dirty="0"/>
              <a:t>J. Biol. Chem.</a:t>
            </a:r>
            <a:r>
              <a:rPr lang="en-US" dirty="0"/>
              <a:t> 1963;238(7):2285–2292.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7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Regulating the Regulator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9" r="45500" b="14712"/>
          <a:stretch/>
        </p:blipFill>
        <p:spPr>
          <a:xfrm>
            <a:off x="426720" y="1906509"/>
            <a:ext cx="6915430" cy="2833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1806" y="414218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Fructose-2,6-bisphosphate</a:t>
            </a:r>
          </a:p>
        </p:txBody>
      </p:sp>
    </p:spTree>
    <p:extLst>
      <p:ext uri="{BB962C8B-B14F-4D97-AF65-F5344CB8AC3E}">
        <p14:creationId xmlns:p14="http://schemas.microsoft.com/office/powerpoint/2010/main" val="242436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Regulating the Regulator of the Regulator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590675"/>
            <a:ext cx="8763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point of all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Buildup of TCA cycle intermediates can slow glycolysis (</a:t>
            </a:r>
            <a:r>
              <a:rPr lang="en-US" b="1" dirty="0">
                <a:solidFill>
                  <a:srgbClr val="FF0000"/>
                </a:solidFill>
              </a:rPr>
              <a:t>Citrate</a:t>
            </a:r>
            <a:r>
              <a:rPr lang="en-US" dirty="0"/>
              <a:t>)</a:t>
            </a:r>
          </a:p>
          <a:p>
            <a:r>
              <a:rPr lang="en-US" dirty="0"/>
              <a:t>That can be over-ridden by energy needs (</a:t>
            </a:r>
            <a:r>
              <a:rPr lang="en-US" b="1" dirty="0">
                <a:solidFill>
                  <a:srgbClr val="FF0000"/>
                </a:solidFill>
              </a:rPr>
              <a:t>ATP/AMP</a:t>
            </a:r>
            <a:r>
              <a:rPr lang="en-US" dirty="0"/>
              <a:t>)</a:t>
            </a:r>
          </a:p>
          <a:p>
            <a:r>
              <a:rPr lang="en-US" dirty="0"/>
              <a:t>BUT glucose flux can over-ride energy needs (</a:t>
            </a:r>
            <a:r>
              <a:rPr lang="en-US" b="1" dirty="0">
                <a:solidFill>
                  <a:srgbClr val="FF0000"/>
                </a:solidFill>
              </a:rPr>
              <a:t>F26bP</a:t>
            </a:r>
            <a:r>
              <a:rPr lang="en-US" dirty="0"/>
              <a:t>)</a:t>
            </a:r>
          </a:p>
          <a:p>
            <a:r>
              <a:rPr lang="en-US" dirty="0"/>
              <a:t>AND hormones can over-ride glucose flux (</a:t>
            </a:r>
            <a:r>
              <a:rPr lang="en-US" b="1" dirty="0">
                <a:solidFill>
                  <a:srgbClr val="FF0000"/>
                </a:solidFill>
              </a:rPr>
              <a:t>PFK2 inhibition, reducing F26bp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0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glucagon/adrenaline inhibit PFK-2 activity in liver not muscle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Muscle doesn’t have PFK-2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Glucagon/Adrenaline do not activate PKA in muscle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Muscle PFK-2 can’t be phosphorylated by PKA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 There are no Glucagon/Adrenaline receptors in muscle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4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#2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enzyme has a Km for glucose near the physiological range: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Glucokinase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Hexokinase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Phosphofructokinase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GLUT4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2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 Specificity in PFK2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Glucagon/Adrenaline can phosphorylate and inhibit Liver PFK2 but </a:t>
            </a:r>
            <a:r>
              <a:rPr lang="en-US" b="1" u="sng" dirty="0"/>
              <a:t>not </a:t>
            </a:r>
            <a:r>
              <a:rPr lang="en-US" dirty="0"/>
              <a:t>Muscle PFK2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80023"/>
          <a:stretch/>
        </p:blipFill>
        <p:spPr>
          <a:xfrm>
            <a:off x="0" y="2758440"/>
            <a:ext cx="9144000" cy="26913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60" y="4149817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PFK-2 isoforms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11880" y="5632317"/>
            <a:ext cx="114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Pourquoi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2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third regulated step in glycolysis is Pyruvate 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33225"/>
            <a:ext cx="3451860" cy="518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0680" y="5857875"/>
            <a:ext cx="975360" cy="289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35300"/>
            <a:ext cx="3992880" cy="151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6800" y="4901099"/>
            <a:ext cx="406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Substrate mediated </a:t>
            </a:r>
            <a:r>
              <a:rPr lang="en-US"/>
              <a:t>ADP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182418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511334"/>
            <a:ext cx="6278880" cy="4709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9360" y="914401"/>
            <a:ext cx="4937760" cy="17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Pyruvate Kinase Regulated</a:t>
            </a:r>
          </a:p>
        </p:txBody>
      </p:sp>
    </p:spTree>
    <p:extLst>
      <p:ext uri="{BB962C8B-B14F-4D97-AF65-F5344CB8AC3E}">
        <p14:creationId xmlns:p14="http://schemas.microsoft.com/office/powerpoint/2010/main" val="903620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Post-Translational Regulation of Pyruvate 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532414"/>
            <a:ext cx="6278880" cy="4709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5320" y="6352143"/>
            <a:ext cx="29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Alanine inhibition only in liver</a:t>
            </a:r>
          </a:p>
        </p:txBody>
      </p:sp>
    </p:spTree>
    <p:extLst>
      <p:ext uri="{BB962C8B-B14F-4D97-AF65-F5344CB8AC3E}">
        <p14:creationId xmlns:p14="http://schemas.microsoft.com/office/powerpoint/2010/main" val="197577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would PFK2 deficiency do to Pyruvate Kinase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Increase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Decrease it because of less Fructose-1,6-bisphosphate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Increase it because of less Fructose-2,6-bisphosphate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Decrease it because of less Fructose-2,6-bisphosphate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96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 Specific Regulation of Glycolysis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780734"/>
              </p:ext>
            </p:extLst>
          </p:nvPr>
        </p:nvGraphicFramePr>
        <p:xfrm>
          <a:off x="457200" y="2332990"/>
          <a:ext cx="8229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Glucokinase</a:t>
                      </a:r>
                      <a:r>
                        <a:rPr lang="en-US" dirty="0"/>
                        <a:t>/Hexokinase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inhibited </a:t>
                      </a:r>
                      <a:r>
                        <a:rPr lang="en-US" baseline="0" dirty="0"/>
                        <a:t>by G6P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Inhibited by G6P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Phosphofructokinase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Inhibition of PFK-2 (regulates via F26bP)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PFK-2</a:t>
                      </a:r>
                      <a:r>
                        <a:rPr lang="en-US" baseline="0" dirty="0"/>
                        <a:t> not inhibited by phosphorylation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Pyruvate</a:t>
                      </a:r>
                      <a:r>
                        <a:rPr lang="en-US" baseline="0" dirty="0"/>
                        <a:t> Kinase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Inhibition of PK by alanine and by phosphorylation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PK not</a:t>
                      </a:r>
                      <a:r>
                        <a:rPr lang="en-US" baseline="0" dirty="0"/>
                        <a:t> inhibited by alanine or phosphorylation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3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Transcriptional Regulation of GK/HK, PFK1 and PK Promotes 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/>
              <a:t>Hypoxia (HIF)</a:t>
            </a:r>
          </a:p>
          <a:p>
            <a:r>
              <a:rPr lang="en-US" dirty="0"/>
              <a:t>Carbohydrate sensing (</a:t>
            </a:r>
            <a:r>
              <a:rPr lang="en-US" dirty="0" err="1"/>
              <a:t>ChREBP</a:t>
            </a:r>
            <a:r>
              <a:rPr lang="en-US" dirty="0"/>
              <a:t> – L-PK)</a:t>
            </a:r>
          </a:p>
          <a:p>
            <a:r>
              <a:rPr lang="en-US" dirty="0"/>
              <a:t>Chronic glucagon (CREB - GK)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60" y="1600200"/>
            <a:ext cx="2768600" cy="208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60" y="3865562"/>
            <a:ext cx="3212983" cy="3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2"/>
            <a:ext cx="8229600" cy="1143000"/>
          </a:xfrm>
        </p:spPr>
        <p:txBody>
          <a:bodyPr/>
          <a:lstStyle/>
          <a:p>
            <a:r>
              <a:rPr lang="en-US" dirty="0"/>
              <a:t>Glycolysis Net ATP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1664"/>
            <a:ext cx="5074920" cy="52146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Note: NADH is energy equivalent to 3 ATP (from the ETC)</a:t>
            </a:r>
          </a:p>
          <a:p>
            <a:endParaRPr lang="en-US" dirty="0"/>
          </a:p>
          <a:p>
            <a:r>
              <a:rPr lang="en-US" dirty="0"/>
              <a:t>Energy Consuming Reactions:</a:t>
            </a:r>
          </a:p>
          <a:p>
            <a:pPr lvl="1"/>
            <a:r>
              <a:rPr lang="en-US" dirty="0"/>
              <a:t>Reactions 1: 1 ATP</a:t>
            </a:r>
          </a:p>
          <a:p>
            <a:pPr lvl="1"/>
            <a:r>
              <a:rPr lang="en-US" dirty="0"/>
              <a:t>Reaction 3: 1 ATP </a:t>
            </a:r>
          </a:p>
          <a:p>
            <a:pPr lvl="1"/>
            <a:endParaRPr lang="en-US" dirty="0"/>
          </a:p>
          <a:p>
            <a:r>
              <a:rPr lang="en-US" dirty="0"/>
              <a:t>Energy Generating Reactions:</a:t>
            </a:r>
          </a:p>
          <a:p>
            <a:pPr lvl="1"/>
            <a:r>
              <a:rPr lang="en-US" dirty="0"/>
              <a:t>Reaction 6: 1 NADH x 2 (3 ATP x 2 = 6 ATP)</a:t>
            </a:r>
          </a:p>
          <a:p>
            <a:pPr lvl="1"/>
            <a:r>
              <a:rPr lang="en-US" dirty="0"/>
              <a:t>Reaction 7: 1 ATP x 2 (2 ATP)</a:t>
            </a:r>
          </a:p>
          <a:p>
            <a:pPr lvl="1"/>
            <a:r>
              <a:rPr lang="en-US" dirty="0"/>
              <a:t>Reaction 10: 1 ATP x 2 (2 ATP)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Net Energy Gain:</a:t>
            </a:r>
          </a:p>
          <a:p>
            <a:pPr marL="457200" lvl="1" indent="0">
              <a:buNone/>
            </a:pPr>
            <a:r>
              <a:rPr lang="en-US" u="sng" dirty="0"/>
              <a:t>4 ATP + 2 NADH  minus 2 ATP </a:t>
            </a:r>
            <a:r>
              <a:rPr lang="en-US" dirty="0"/>
              <a:t>= </a:t>
            </a:r>
            <a:r>
              <a:rPr lang="en-US" b="1" dirty="0"/>
              <a:t>8 ATP generated </a:t>
            </a:r>
            <a:r>
              <a:rPr lang="en-US" dirty="0"/>
              <a:t>from glycolytic breakdown of glucose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1111250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1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 Cycle Net 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8000"/>
          <a:stretch/>
        </p:blipFill>
        <p:spPr>
          <a:xfrm>
            <a:off x="975360" y="1235075"/>
            <a:ext cx="7498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9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Stress and 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68337" cy="43553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discussed 2 ways in which elevated low energy can activate glycolysis, do you remember what they are?</a:t>
            </a:r>
          </a:p>
          <a:p>
            <a:r>
              <a:rPr lang="en-US" dirty="0"/>
              <a:t>AMPK can regulate glycolysis, think of an example of how it could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37" y="2266121"/>
            <a:ext cx="4515095" cy="23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a target for glucagon dependent regulation in the liver?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GLUT2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PFK1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PFK2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Hexokinase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9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Fructose and Galactose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620"/>
            <a:ext cx="8229600" cy="1143000"/>
          </a:xfrm>
        </p:spPr>
        <p:txBody>
          <a:bodyPr/>
          <a:lstStyle/>
          <a:p>
            <a:r>
              <a:rPr lang="en-US" dirty="0"/>
              <a:t>Liver Fructose Metabolism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0559" y="209649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212850"/>
            <a:ext cx="8750300" cy="443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9994" y="5796501"/>
            <a:ext cx="493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Skips the regulatory steps of </a:t>
            </a:r>
            <a:r>
              <a:rPr lang="en-US" dirty="0" err="1"/>
              <a:t>Glucokinase</a:t>
            </a:r>
            <a:r>
              <a:rPr lang="en-US" dirty="0"/>
              <a:t> and PFK2</a:t>
            </a:r>
          </a:p>
        </p:txBody>
      </p:sp>
    </p:spTree>
    <p:extLst>
      <p:ext uri="{BB962C8B-B14F-4D97-AF65-F5344CB8AC3E}">
        <p14:creationId xmlns:p14="http://schemas.microsoft.com/office/powerpoint/2010/main" val="3909239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Fructose Consumption and Metabolic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242"/>
            <a:ext cx="9144000" cy="4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Inherited Disorders of Fructose Metabolism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Fructokinase</a:t>
            </a:r>
            <a:r>
              <a:rPr lang="en-US" dirty="0"/>
              <a:t> mutations</a:t>
            </a:r>
          </a:p>
          <a:p>
            <a:pPr lvl="1"/>
            <a:r>
              <a:rPr lang="en-US" dirty="0"/>
              <a:t>Fructose not trapped in the cell</a:t>
            </a:r>
          </a:p>
          <a:p>
            <a:pPr lvl="1"/>
            <a:r>
              <a:rPr lang="en-US" dirty="0"/>
              <a:t>Elevated fructose in the blood</a:t>
            </a:r>
          </a:p>
          <a:p>
            <a:pPr lvl="1"/>
            <a:r>
              <a:rPr lang="en-US" dirty="0"/>
              <a:t>Generally not pathological</a:t>
            </a:r>
          </a:p>
          <a:p>
            <a:r>
              <a:rPr lang="en-US" dirty="0"/>
              <a:t>Aldolase B mutations</a:t>
            </a:r>
          </a:p>
          <a:p>
            <a:pPr lvl="1"/>
            <a:r>
              <a:rPr lang="en-US" dirty="0"/>
              <a:t>Buildup of Fructose-1-phosphate</a:t>
            </a:r>
          </a:p>
          <a:p>
            <a:pPr lvl="1"/>
            <a:r>
              <a:rPr lang="en-US" dirty="0"/>
              <a:t>Impaired gluconeogenesis and </a:t>
            </a:r>
            <a:r>
              <a:rPr lang="en-US" dirty="0" err="1"/>
              <a:t>glycogenolysis</a:t>
            </a:r>
            <a:endParaRPr lang="en-US" dirty="0"/>
          </a:p>
          <a:p>
            <a:pPr lvl="1"/>
            <a:r>
              <a:rPr lang="en-US" dirty="0"/>
              <a:t>High risk of hypoglycemia</a:t>
            </a:r>
          </a:p>
          <a:p>
            <a:r>
              <a:rPr lang="en-US" dirty="0"/>
              <a:t>What if </a:t>
            </a:r>
            <a:r>
              <a:rPr lang="en-US" dirty="0" err="1"/>
              <a:t>fructokinase</a:t>
            </a:r>
            <a:r>
              <a:rPr lang="en-US" dirty="0"/>
              <a:t> made Fructose-6-phosphate (it </a:t>
            </a:r>
            <a:r>
              <a:rPr lang="en-US" dirty="0" err="1"/>
              <a:t>dosent</a:t>
            </a:r>
            <a:r>
              <a:rPr lang="en-US" dirty="0"/>
              <a:t>)?  How would that affect glycolysis?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Fructolysis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Fructose glycolysis in liver begins with FK</a:t>
            </a:r>
          </a:p>
          <a:p>
            <a:pPr lvl="1"/>
            <a:r>
              <a:rPr lang="en-US" dirty="0"/>
              <a:t>Bypasses two important regulatory step in glycolysis </a:t>
            </a:r>
          </a:p>
          <a:p>
            <a:pPr lvl="2"/>
            <a:r>
              <a:rPr lang="en-US" dirty="0"/>
              <a:t>Reaction 1 (</a:t>
            </a:r>
            <a:r>
              <a:rPr lang="en-US" u="sng" dirty="0" err="1">
                <a:solidFill>
                  <a:srgbClr val="FF0000"/>
                </a:solidFill>
              </a:rPr>
              <a:t>glucokinase</a:t>
            </a:r>
            <a:r>
              <a:rPr lang="en-US" u="sng" dirty="0">
                <a:solidFill>
                  <a:srgbClr val="FF0000"/>
                </a:solidFill>
              </a:rPr>
              <a:t>/hexokinase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Reaction 3 (</a:t>
            </a:r>
            <a:r>
              <a:rPr lang="en-US" u="sng" dirty="0">
                <a:solidFill>
                  <a:srgbClr val="FF0000"/>
                </a:solidFill>
              </a:rPr>
              <a:t>phosphofructokinase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Pyruvate products may be shifted to pathways involved in fatty acid or cholesterol synthesis</a:t>
            </a:r>
          </a:p>
          <a:p>
            <a:r>
              <a:rPr lang="en-US" dirty="0"/>
              <a:t>Outside the liver hexokinase can phosphorylate Fructose to make F6P, but this is very inefficient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6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Galactolysis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227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15282" y="4166483"/>
            <a:ext cx="6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33746" y="5405633"/>
            <a:ext cx="4667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will come up again when we talk about Glycogen Metabolism in a couple lectures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68280" y="4687444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2" y="4687444"/>
            <a:ext cx="1478944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64813" y="2963335"/>
            <a:ext cx="1756943" cy="38548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7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Galactolysis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Galactose</a:t>
            </a:r>
            <a:r>
              <a:rPr lang="en-US" dirty="0"/>
              <a:t> kinase phosphorylates </a:t>
            </a:r>
            <a:r>
              <a:rPr lang="en-US" dirty="0" err="1"/>
              <a:t>galactose</a:t>
            </a:r>
            <a:r>
              <a:rPr lang="en-US" dirty="0"/>
              <a:t> to </a:t>
            </a:r>
            <a:r>
              <a:rPr lang="en-US" dirty="0" err="1"/>
              <a:t>galactose</a:t>
            </a:r>
            <a:r>
              <a:rPr lang="en-US" dirty="0"/>
              <a:t> 1-phosphate</a:t>
            </a:r>
          </a:p>
          <a:p>
            <a:r>
              <a:rPr lang="en-US" dirty="0" err="1"/>
              <a:t>Galactose</a:t>
            </a:r>
            <a:r>
              <a:rPr lang="en-US" dirty="0"/>
              <a:t> 1-P is </a:t>
            </a:r>
            <a:r>
              <a:rPr lang="en-US" dirty="0" err="1"/>
              <a:t>coverted</a:t>
            </a:r>
            <a:r>
              <a:rPr lang="en-US" dirty="0"/>
              <a:t> to Glucose 1-phosphate</a:t>
            </a:r>
          </a:p>
          <a:p>
            <a:pPr lvl="1"/>
            <a:r>
              <a:rPr lang="en-US" dirty="0"/>
              <a:t>G1P has different fates dependent on energy needs: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/>
              <a:t>Glycogenesis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/>
              <a:t>Glycolysis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6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Glycolysis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catalytic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what tissues.</a:t>
            </a:r>
          </a:p>
          <a:p>
            <a:r>
              <a:rPr lang="en-US" dirty="0"/>
              <a:t>Describe the potential fates of pyruvate, and what dictates the next steps in its metabolism</a:t>
            </a:r>
          </a:p>
          <a:p>
            <a:r>
              <a:rPr lang="en-US" dirty="0"/>
              <a:t>Explain how non-glucose carbohydrates such as galactose and fructose enter glycolysis, and how their point of entry affects how they are regulated.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is fructose more </a:t>
            </a:r>
            <a:r>
              <a:rPr lang="en-US" dirty="0" err="1"/>
              <a:t>lipogenic</a:t>
            </a:r>
            <a:r>
              <a:rPr lang="en-US" dirty="0"/>
              <a:t>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 is a disaccharide and therefore has more energy content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 promotes insulin secretion more potently than glucose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Its catabolism skips several metabolic control points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Fructose is primarily metabolized in the adipose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Quiz Question #5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statement is </a:t>
            </a:r>
            <a:r>
              <a:rPr lang="en-US" b="1" u="sng" dirty="0"/>
              <a:t>not</a:t>
            </a:r>
            <a:r>
              <a:rPr lang="en-US" dirty="0"/>
              <a:t> true of GALT?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It can be treated by limiting galactose in the diet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It can be treated by ingestion of lactase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Children can be given soy-based formula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Leads to an accumulation of galactose-1-phosphate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 Metabolism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33005" y="4928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2AEA2-508F-394C-94BA-3E255987F85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086"/>
            <a:ext cx="4101885" cy="1597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5" y="1319104"/>
            <a:ext cx="4770120" cy="5538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" y="4400826"/>
            <a:ext cx="4015409" cy="1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Glycolysis 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46" y="941423"/>
            <a:ext cx="8378954" cy="59463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Describe the relative roles of glycolysis, gluconeogenesis, the TCA cycle as central nodes of nutrient metabolism.</a:t>
            </a:r>
          </a:p>
          <a:p>
            <a:r>
              <a:rPr lang="en-US" dirty="0"/>
              <a:t>Explain the enzymatic differences and tissue distributions of </a:t>
            </a:r>
            <a:r>
              <a:rPr lang="en-US" dirty="0" err="1"/>
              <a:t>glucokinase</a:t>
            </a:r>
            <a:r>
              <a:rPr lang="en-US" dirty="0"/>
              <a:t> vs hexokinase and why this is important.</a:t>
            </a:r>
          </a:p>
          <a:p>
            <a:r>
              <a:rPr lang="en-US" dirty="0"/>
              <a:t>Understand how ATP is produced from glycolysis, and the efficiency of aerobic vs non-aerobic glycolysis</a:t>
            </a:r>
          </a:p>
          <a:p>
            <a:r>
              <a:rPr lang="en-US" dirty="0"/>
              <a:t>Understand the key points of regulation of glycolysis and how these regulatory points are controlled, notably how </a:t>
            </a:r>
            <a:r>
              <a:rPr lang="en-US" dirty="0" err="1"/>
              <a:t>glucokinase</a:t>
            </a:r>
            <a:r>
              <a:rPr lang="en-US" dirty="0"/>
              <a:t>/hexokinase, PFK1 and PK are regulated including what signals are important in which tissues.</a:t>
            </a:r>
          </a:p>
          <a:p>
            <a:r>
              <a:rPr lang="en-US" dirty="0"/>
              <a:t>Describe the potential fates of pyruvate, and what dictates the next steps in its metabolism</a:t>
            </a:r>
          </a:p>
          <a:p>
            <a:r>
              <a:rPr lang="en-US" dirty="0"/>
              <a:t>Explain how non-glucose carbohydrates such as galactose and fructose enter glycolysis, and how their point of entry affects how they are regulated.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Glycolysis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922521" cy="4708525"/>
          </a:xfrm>
        </p:spPr>
        <p:txBody>
          <a:bodyPr>
            <a:normAutofit/>
          </a:bodyPr>
          <a:lstStyle/>
          <a:p>
            <a:r>
              <a:rPr lang="en-US" sz="2800" dirty="0"/>
              <a:t>Main pathway of monosaccharide degradation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Main tissue sites</a:t>
            </a:r>
          </a:p>
          <a:p>
            <a:pPr marL="742950" lvl="2" indent="-342900"/>
            <a:r>
              <a:rPr lang="en-US" dirty="0"/>
              <a:t>Liver, muscle</a:t>
            </a:r>
          </a:p>
          <a:p>
            <a:pPr marL="457200" lvl="1" indent="-457200">
              <a:buFont typeface="Arial"/>
              <a:buChar char="•"/>
            </a:pPr>
            <a:r>
              <a:rPr lang="en-US" dirty="0"/>
              <a:t>Occurs in </a:t>
            </a:r>
            <a:r>
              <a:rPr lang="en-US" u="sng" dirty="0"/>
              <a:t>cytoplasm</a:t>
            </a:r>
            <a:r>
              <a:rPr lang="en-US" dirty="0"/>
              <a:t> of the cell</a:t>
            </a:r>
          </a:p>
          <a:p>
            <a:r>
              <a:rPr lang="en-US" sz="2800" dirty="0"/>
              <a:t>Glucose conversion to </a:t>
            </a:r>
            <a:r>
              <a:rPr lang="en-US" sz="2800" b="1" u="sng" dirty="0"/>
              <a:t>two</a:t>
            </a:r>
            <a:r>
              <a:rPr lang="en-US" sz="2800" u="sng" dirty="0"/>
              <a:t> 3-carbon products</a:t>
            </a:r>
            <a:r>
              <a:rPr lang="en-US" sz="2800" dirty="0"/>
              <a:t>: pyruvate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40" y="1417638"/>
            <a:ext cx="344111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4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</TotalTime>
  <Words>1390</Words>
  <Application>Microsoft Macintosh PowerPoint</Application>
  <PresentationFormat>On-screen Show (4:3)</PresentationFormat>
  <Paragraphs>289</Paragraphs>
  <Slides>47</Slides>
  <Notes>15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Glycolysis</vt:lpstr>
      <vt:lpstr>Graded Quiz Question #1</vt:lpstr>
      <vt:lpstr>Graded Quiz Question #2</vt:lpstr>
      <vt:lpstr>Graded Quiz Question #3</vt:lpstr>
      <vt:lpstr>Graded Quiz Question #4</vt:lpstr>
      <vt:lpstr>Graded Quiz Question #5</vt:lpstr>
      <vt:lpstr>CHO Metabolism Overview</vt:lpstr>
      <vt:lpstr>Glycolysis Learning Objectives</vt:lpstr>
      <vt:lpstr>Glycolysis</vt:lpstr>
      <vt:lpstr>Staring with the End</vt:lpstr>
      <vt:lpstr>What is Glycolysis Accomplishing?</vt:lpstr>
      <vt:lpstr>Generating Glucose-6-Phosphate</vt:lpstr>
      <vt:lpstr>Glucokinase vs Hexokinase</vt:lpstr>
      <vt:lpstr>Activity – Glucokinase and MODY</vt:lpstr>
      <vt:lpstr>Pedigree</vt:lpstr>
      <vt:lpstr>What is the mechanism?</vt:lpstr>
      <vt:lpstr>Typical Pathophysiology</vt:lpstr>
      <vt:lpstr>What is going on?</vt:lpstr>
      <vt:lpstr>An activating variant in GCK</vt:lpstr>
      <vt:lpstr>Common Variants in GCK</vt:lpstr>
      <vt:lpstr>Fates of Glucose-6-Phosphate</vt:lpstr>
      <vt:lpstr>The Next Regulated Step is PFK1</vt:lpstr>
      <vt:lpstr>Tarui’s Disease</vt:lpstr>
      <vt:lpstr>Regulation of PFK1</vt:lpstr>
      <vt:lpstr>Allosteric Regulation of PFK1</vt:lpstr>
      <vt:lpstr>Regulating the Regulator</vt:lpstr>
      <vt:lpstr>Regulating the Regulator of the Regulator</vt:lpstr>
      <vt:lpstr>What is the point of all this?</vt:lpstr>
      <vt:lpstr>How does glucagon/adrenaline inhibit PFK-2 activity in liver not muscle</vt:lpstr>
      <vt:lpstr>Tissue Specificity in PFK2 Regulation</vt:lpstr>
      <vt:lpstr>The third regulated step in glycolysis is Pyruvate Kinase</vt:lpstr>
      <vt:lpstr>How is Pyruvate Kinase Regulated</vt:lpstr>
      <vt:lpstr>Post-Translational Regulation of Pyruvate Kinase</vt:lpstr>
      <vt:lpstr>What would PFK2 deficiency do to Pyruvate Kinase Activity</vt:lpstr>
      <vt:lpstr>Tissue Specific Regulation of Glycolysis Summary</vt:lpstr>
      <vt:lpstr>Transcriptional Regulation of GK/HK, PFK1 and PK Promotes Glycolysis</vt:lpstr>
      <vt:lpstr>Glycolysis Net ATP</vt:lpstr>
      <vt:lpstr>TCA Cycle Net ATP</vt:lpstr>
      <vt:lpstr>Energy Stress and Glycolysis</vt:lpstr>
      <vt:lpstr>Fructose and Galactose</vt:lpstr>
      <vt:lpstr>Liver Fructose Metabolism</vt:lpstr>
      <vt:lpstr>Fructose Consumption and Metabolic Health</vt:lpstr>
      <vt:lpstr>Inherited Disorders of Fructose Metabolism</vt:lpstr>
      <vt:lpstr>Fructolysis Summary</vt:lpstr>
      <vt:lpstr>Galactolysis</vt:lpstr>
      <vt:lpstr>Galactolysis Summary</vt:lpstr>
      <vt:lpstr>Glycolysis Learning Objectives</vt:lpstr>
    </vt:vector>
  </TitlesOfParts>
  <Company>University of Michigan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Glycogen Review</dc:title>
  <dc:creator>Anderson, Olivia</dc:creator>
  <cp:lastModifiedBy>Dave Bridges</cp:lastModifiedBy>
  <cp:revision>167</cp:revision>
  <cp:lastPrinted>2015-09-30T15:38:25Z</cp:lastPrinted>
  <dcterms:created xsi:type="dcterms:W3CDTF">2014-09-18T18:08:59Z</dcterms:created>
  <dcterms:modified xsi:type="dcterms:W3CDTF">2018-07-29T20:03:56Z</dcterms:modified>
</cp:coreProperties>
</file>